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7" r:id="rId2"/>
    <p:sldId id="304" r:id="rId3"/>
    <p:sldId id="305" r:id="rId4"/>
    <p:sldId id="310" r:id="rId5"/>
    <p:sldId id="298" r:id="rId6"/>
    <p:sldId id="299" r:id="rId7"/>
    <p:sldId id="269" r:id="rId8"/>
    <p:sldId id="270" r:id="rId9"/>
    <p:sldId id="272" r:id="rId10"/>
    <p:sldId id="285" r:id="rId11"/>
    <p:sldId id="309" r:id="rId12"/>
    <p:sldId id="306" r:id="rId13"/>
    <p:sldId id="300" r:id="rId14"/>
    <p:sldId id="302" r:id="rId15"/>
    <p:sldId id="291" r:id="rId16"/>
    <p:sldId id="292" r:id="rId17"/>
    <p:sldId id="293" r:id="rId18"/>
    <p:sldId id="294" r:id="rId19"/>
    <p:sldId id="295" r:id="rId20"/>
    <p:sldId id="283" r:id="rId21"/>
    <p:sldId id="296" r:id="rId22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5BC1"/>
    <a:srgbClr val="E5C8EA"/>
    <a:srgbClr val="E5BA01"/>
    <a:srgbClr val="FAEA8A"/>
    <a:srgbClr val="FCEE8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890" autoAdjust="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621" cy="493237"/>
          </a:xfrm>
          <a:prstGeom prst="rect">
            <a:avLst/>
          </a:prstGeom>
        </p:spPr>
        <p:txBody>
          <a:bodyPr vert="horz" lIns="90626" tIns="45312" rIns="90626" bIns="4531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5574" y="0"/>
            <a:ext cx="2918621" cy="493237"/>
          </a:xfrm>
          <a:prstGeom prst="rect">
            <a:avLst/>
          </a:prstGeom>
        </p:spPr>
        <p:txBody>
          <a:bodyPr vert="horz" lIns="90626" tIns="45312" rIns="90626" bIns="45312" rtlCol="0"/>
          <a:lstStyle>
            <a:lvl1pPr algn="r">
              <a:defRPr sz="1200"/>
            </a:lvl1pPr>
          </a:lstStyle>
          <a:p>
            <a:fld id="{2739F11B-F515-44F3-A091-2995729C961C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3" y="9371503"/>
            <a:ext cx="2918621" cy="493236"/>
          </a:xfrm>
          <a:prstGeom prst="rect">
            <a:avLst/>
          </a:prstGeom>
        </p:spPr>
        <p:txBody>
          <a:bodyPr vert="horz" lIns="90626" tIns="45312" rIns="90626" bIns="4531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5574" y="9371503"/>
            <a:ext cx="2918621" cy="493236"/>
          </a:xfrm>
          <a:prstGeom prst="rect">
            <a:avLst/>
          </a:prstGeom>
        </p:spPr>
        <p:txBody>
          <a:bodyPr vert="horz" lIns="90626" tIns="45312" rIns="90626" bIns="45312" rtlCol="0" anchor="b"/>
          <a:lstStyle>
            <a:lvl1pPr algn="r">
              <a:defRPr sz="1200"/>
            </a:lvl1pPr>
          </a:lstStyle>
          <a:p>
            <a:fld id="{36B22B5B-A021-41CC-9D8C-69675AFEFD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046086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0" cy="493316"/>
          </a:xfrm>
          <a:prstGeom prst="rect">
            <a:avLst/>
          </a:prstGeom>
        </p:spPr>
        <p:txBody>
          <a:bodyPr vert="horz" lIns="90744" tIns="45371" rIns="90744" bIns="4537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0" cy="493316"/>
          </a:xfrm>
          <a:prstGeom prst="rect">
            <a:avLst/>
          </a:prstGeom>
        </p:spPr>
        <p:txBody>
          <a:bodyPr vert="horz" lIns="90744" tIns="45371" rIns="90744" bIns="45371" rtlCol="0"/>
          <a:lstStyle>
            <a:lvl1pPr algn="r">
              <a:defRPr sz="1200"/>
            </a:lvl1pPr>
          </a:lstStyle>
          <a:p>
            <a:fld id="{8D4FF2A8-5278-4DC0-A5AA-6061BF50C58D}" type="datetimeFigureOut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1363"/>
            <a:ext cx="4932363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4" tIns="45371" rIns="90744" bIns="4537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0744" tIns="45371" rIns="90744" bIns="45371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0" cy="493316"/>
          </a:xfrm>
          <a:prstGeom prst="rect">
            <a:avLst/>
          </a:prstGeom>
        </p:spPr>
        <p:txBody>
          <a:bodyPr vert="horz" lIns="90744" tIns="45371" rIns="90744" bIns="4537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0" cy="493316"/>
          </a:xfrm>
          <a:prstGeom prst="rect">
            <a:avLst/>
          </a:prstGeom>
        </p:spPr>
        <p:txBody>
          <a:bodyPr vert="horz" lIns="90744" tIns="45371" rIns="90744" bIns="45371" rtlCol="0" anchor="b"/>
          <a:lstStyle>
            <a:lvl1pPr algn="r">
              <a:defRPr sz="1200"/>
            </a:lvl1pPr>
          </a:lstStyle>
          <a:p>
            <a:fld id="{2EDB2805-D2FE-4F06-ACE0-A1C4176551A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055984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42975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8997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89973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18851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2867691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61197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610937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AA33-9322-4752-8B03-7DC72FAD82B6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29368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637E-7C3D-46FB-B275-FF203B07419B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37313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C73B-E8DE-4174-BABB-CE51050AD105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99604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10312-213E-4E58-A491-AD5320264AF7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97679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1123-5675-43B2-8156-24ABD10755F4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5767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D4C37-0620-4E52-916B-3679B92DEC8D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3209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2B35-3DE6-49BC-8BEE-B5829A14DD34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005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5D96A-A77F-460C-93D1-4716F0552FB7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1674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D98C1-7870-4A45-871F-78928758B5EA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83407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B7135-72B1-4806-8E0F-987241B14DF4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5191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BD5EE-B80B-436F-9A70-E77EC5B44F77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627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ED7FE-B850-4D9E-A1EF-821AD0522896}" type="datetime1">
              <a:rPr lang="ko-KR" altLang="en-US" smtClean="0"/>
              <a:pPr/>
              <a:t>2014-09-01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6DF19-A96E-40EC-BA33-3762776E948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7773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3500000" scaled="0"/>
          </a:gradFill>
        </p:spPr>
      </p:pic>
      <p:sp>
        <p:nvSpPr>
          <p:cNvPr id="6" name="직사각형 5"/>
          <p:cNvSpPr/>
          <p:nvPr/>
        </p:nvSpPr>
        <p:spPr>
          <a:xfrm>
            <a:off x="827584" y="2132856"/>
            <a:ext cx="669674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4800" spc="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통일준비위원회의 </a:t>
            </a:r>
            <a:endParaRPr lang="en-US" altLang="ko-KR" sz="4800" spc="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4800" spc="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역할과 활동계획 </a:t>
            </a:r>
            <a:endParaRPr lang="en-US" altLang="ko-KR" sz="4800" spc="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/>
            <a:endParaRPr lang="en-US" altLang="ko-KR" sz="5000" spc="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800" spc="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대통령 직속 통일준비위원회</a:t>
            </a:r>
            <a:endParaRPr lang="en-US" altLang="ko-KR" sz="2800" spc="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800" spc="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민간 부위원장 </a:t>
            </a:r>
            <a:endParaRPr lang="en-US" altLang="ko-KR" sz="2800" spc="1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800" spc="1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정종욱</a:t>
            </a:r>
            <a:endParaRPr lang="ko-KR" altLang="en-US" sz="2800" spc="1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691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391806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09.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청사진의 기조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- 2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6512" y="1412776"/>
            <a:ext cx="9144000" cy="38164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미래지향적 통일비전 </a:t>
            </a:r>
            <a:endParaRPr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과거에로의 회귀 불가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▶국가형태 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단일국가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연방제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network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국가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?</a:t>
            </a:r>
            <a:endParaRPr lang="ko-KR" altLang="en-US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▶ 새로운 국가 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Paradigm</a:t>
            </a:r>
            <a:endParaRPr lang="ko-KR" altLang="en-US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▪ 과거 지향적이 아닌 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세기 문명사적 변화와 요구를 반영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통일한국은‘문화국가’및‘생태환경국가’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인류보편 가치실현 및 국제사회 공동번영에 기여 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92" y="-27440"/>
            <a:ext cx="9793088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303480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주요과제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- 1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5496" y="1412776"/>
            <a:ext cx="914400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■ 성장 친화적 통일 </a:t>
            </a:r>
          </a:p>
          <a:p>
            <a:pPr algn="just">
              <a:lnSpc>
                <a:spcPct val="20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▶ 통일은 경제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통일은 </a:t>
            </a:r>
            <a:r>
              <a:rPr lang="ko-KR" altLang="en-US" sz="16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대박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비용과 편익의 비교 분석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sz="16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통일연구원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2013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년 보고서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 후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년간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sz="16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비용은 최소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813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최대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4,746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조원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편익은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6,300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조원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통일은 한국경제의 선진국 진입의 궁극적 해법 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sz="16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한국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2018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년 고령화 사회 진입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출산율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한국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1.3,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북한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2.0)</a:t>
            </a:r>
          </a:p>
          <a:p>
            <a:pPr algn="just">
              <a:lnSpc>
                <a:spcPct val="20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통일 후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인구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7,400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만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국민 소득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$30,000 - GDP $4.2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35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303480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주요과제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- 2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5496" y="1412776"/>
            <a:ext cx="91440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■ 국제협력 </a:t>
            </a:r>
            <a:endParaRPr lang="en-US" altLang="ko-KR" sz="22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▪ 한반도 통일에는 주변국가들의 협력과 지지가 필수요건</a:t>
            </a:r>
            <a:endParaRPr lang="en-US" altLang="ko-KR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한반도 통일은 동북아시아와 국제사회 번영과 평화에 축복임을 설득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통일한국의 등장은 주변국가들에 새로운 경제 협력의 기회 확대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Asian paradox: </a:t>
            </a:r>
            <a:r>
              <a:rPr lang="ko-KR" altLang="en-US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경제협럭과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정치안보의 불균형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동북아평화협력구상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다자안보경제협력 체제 구축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유라시아 이니셔티브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Silk Road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Express(SRX: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TSR, TCR, </a:t>
            </a:r>
            <a:r>
              <a:rPr lang="en-US" altLang="ko-KR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TKR)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연결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한강에서 </a:t>
            </a:r>
            <a:r>
              <a:rPr lang="ko-KR" altLang="en-US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다뉴브까지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지구 최대의 경제 </a:t>
            </a:r>
            <a:r>
              <a:rPr lang="ko-KR" altLang="en-US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협력권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형성</a:t>
            </a:r>
            <a:endParaRPr lang="ko-KR" altLang="en-US" dirty="0" smtClean="0"/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322556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ko-KR" altLang="en-US" sz="3000" b="1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드레스덴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구상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80528" y="1340768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■</a:t>
            </a:r>
            <a:r>
              <a:rPr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2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드레스덴</a:t>
            </a: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 의제</a:t>
            </a:r>
            <a:r>
              <a:rPr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  <a:endParaRPr lang="ko-KR" altLang="en-US" sz="22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▶ 남북한 주민‘인도적 문제 해결’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Times New Roman" pitchFamily="18" charset="0"/>
              </a:rPr>
              <a:t>(Agenda for Humanity)</a:t>
            </a:r>
            <a:endParaRPr lang="ko-KR" altLang="en-US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▪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이산가족 상봉 정례화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영유아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및 산모 지원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긴급구호 등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남북 공동번영을 위한‘민생인프라 구축’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Times New Roman" pitchFamily="18" charset="0"/>
              </a:rPr>
              <a:t>(Agenda for Prosperity)</a:t>
            </a: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</a:t>
            </a:r>
            <a:r>
              <a:rPr lang="ko-KR" altLang="en-US" sz="14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지속가능한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경제구조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;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농업의 경우 농기구와 농약 지원을 넘어 교육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시장 등 종합적  협력체제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복합농촌단지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북한산림복구와 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CDM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연계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광물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수자원 공동개발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교통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통신 인프라 건설 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▶ 민족‘동질성회복’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Times New Roman" pitchFamily="18" charset="0"/>
              </a:rPr>
              <a:t>(Agenda for Integration)</a:t>
            </a:r>
            <a:endParaRPr lang="ko-KR" altLang="en-US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역사문화유적 연구 및 보전 사업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문화예술 및 스포츠 교류 사업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순수 민간접촉 확대 등</a:t>
            </a:r>
            <a:endParaRPr lang="en-US" altLang="ko-KR" sz="14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i="1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1400" i="1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드레스덴</a:t>
            </a:r>
            <a:r>
              <a:rPr lang="ko-KR" altLang="en-US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구상이 북한 흡수통일 전제 한다는 인식은 오해</a:t>
            </a:r>
            <a:endParaRPr lang="en-US" altLang="ko-KR" sz="1400" i="1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Dresden</a:t>
            </a:r>
            <a:r>
              <a:rPr lang="ko-KR" altLang="en-US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은 </a:t>
            </a:r>
            <a:r>
              <a:rPr lang="en-US" altLang="ko-KR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Berlin</a:t>
            </a:r>
            <a:r>
              <a:rPr lang="ko-KR" altLang="en-US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이나 </a:t>
            </a:r>
            <a:r>
              <a:rPr lang="en-US" altLang="ko-KR" sz="1400" i="1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Leifzig</a:t>
            </a:r>
            <a:r>
              <a:rPr lang="ko-KR" altLang="en-US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와 다름 </a:t>
            </a:r>
            <a:endParaRPr lang="en-US" altLang="ko-KR" sz="1400" i="1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                            </a:t>
            </a:r>
            <a:r>
              <a:rPr lang="ko-KR" altLang="en-US" sz="14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독일 통일의 최대 수혜자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31614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13.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실천 과제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- 1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8520" y="1440353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북한개발 통합정보 시스템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▶ 북한 공간정보와 사회경제정보 통합관리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DB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구축 </a:t>
            </a:r>
          </a:p>
          <a:p>
            <a:pPr algn="just">
              <a:lnSpc>
                <a:spcPct val="150000"/>
              </a:lnSpc>
            </a:pPr>
            <a:r>
              <a:rPr lang="en-US" altLang="ko-KR" sz="16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정확한 실태 파악으로 현실성 있고 </a:t>
            </a:r>
            <a:r>
              <a:rPr lang="ko-KR" altLang="en-US" sz="16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지속가능한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대북정책 수립 촉진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국토교통부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공간정보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국정원 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정치 사회 문화 정보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) – </a:t>
            </a:r>
            <a:r>
              <a:rPr lang="ko-KR" altLang="en-US" sz="16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통준위가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통합할 것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endParaRPr lang="ko-KR" altLang="en-US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323528" y="364502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■ 생활밀착형 민생 인프라 구축 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▶ 맞춤형 대북지원 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▪ 마을 공동체 단위 현장 실태와 북한 주민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실생활에 적합한 대북지원 설계 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공동체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주거환경 개선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마을도로 확충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공중보건 향상 등 북한주민</a:t>
            </a:r>
            <a:r>
              <a:rPr lang="ko-KR" altLang="en-US" sz="1600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의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희망과 통일 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i="1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              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작은 통일이 큰 통일 </a:t>
            </a:r>
            <a:r>
              <a:rPr lang="en-US" altLang="ko-KR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소박이 </a:t>
            </a:r>
            <a:r>
              <a:rPr lang="ko-KR" altLang="en-US" sz="1600" i="1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대박</a:t>
            </a:r>
            <a:endParaRPr lang="en-US" altLang="ko-KR" sz="1600" i="1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108520" y="126876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■ 위원회 내 </a:t>
            </a:r>
            <a:r>
              <a:rPr lang="ko-KR" altLang="en-US" sz="22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民</a:t>
            </a:r>
            <a:r>
              <a:rPr lang="en-US" altLang="ko-KR" sz="22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2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官</a:t>
            </a:r>
            <a:r>
              <a:rPr lang="en-US" altLang="ko-KR" sz="22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sz="22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硏 </a:t>
            </a: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간‘그물망 협업 네트워크’구성</a:t>
            </a:r>
          </a:p>
          <a:p>
            <a:pPr algn="just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▶ 그물망 협업과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작은 통일정책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전문가 그룹과 정부 실무담당자 간 협업 촉진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즉각적인 실천이 가능한‘작은 통일정책’대안 발굴 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현장중심 작업반 개념 도입 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분과위원회 중심 민관협업의 분야별 정책개발 </a:t>
            </a: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TF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팀 가동</a:t>
            </a: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실무자의 현장 체득 교훈을 정책개발과정에 반영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68711" y="570746"/>
            <a:ext cx="31614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14.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실천 과제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- 2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직사각형 6"/>
          <p:cNvSpPr/>
          <p:nvPr/>
        </p:nvSpPr>
        <p:spPr>
          <a:xfrm>
            <a:off x="108520" y="1435710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범국가적 통일준비 </a:t>
            </a:r>
            <a:r>
              <a:rPr lang="ko-KR" altLang="en-US" sz="22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거버넌스</a:t>
            </a: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제도화 </a:t>
            </a:r>
          </a:p>
          <a:p>
            <a:pPr algn="just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</a:t>
            </a:r>
            <a:r>
              <a:rPr lang="ko-KR" altLang="en-US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통준위는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통일준비의 허브 </a:t>
            </a: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정부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시민사회 간 통일시대 준비 과정 조율 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정보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지식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여론의 교류 활성화 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</a:t>
            </a:r>
            <a:r>
              <a:rPr lang="ko-KR" altLang="en-US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범정부적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통일준비 체제 인프라 구축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중앙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지방 정부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공기업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정부출연기관 등의 효과적 분업 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및 협업 제도화 방안 강구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68711" y="570746"/>
            <a:ext cx="31614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15.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실천 과제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- 3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303480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16.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실천과제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- 4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8520" y="1451679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광범위한 여론 수렴</a:t>
            </a: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정부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민간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정치권의 함께 협력하는 범국민적 공론의 장 창출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국민 </a:t>
            </a:r>
            <a:r>
              <a:rPr lang="ko-KR" altLang="en-US" sz="16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대토론회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공청회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해외동포 간담회 등 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수시 개최 및 자문위원단 조직 활성화 </a:t>
            </a:r>
            <a:r>
              <a:rPr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범국민적 통일국론 형성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‧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확산 촉매자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통일여론 수렴 및 논의를 통해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사회 통합 촉매제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역할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303480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17.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실천과제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- 5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07504" y="90872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■ 소외 없는 통일준비</a:t>
            </a: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  북한이탈주민 등 통일준비 과정에서 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소외되기 쉬운 취약 계층의 참여 촉진 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특히 탈북자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여성 등에 배려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“</a:t>
            </a:r>
            <a:r>
              <a:rPr lang="ko-KR" altLang="en-US" sz="16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참여형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통일관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‘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통일주인의식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’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고취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200000"/>
              </a:lnSpc>
            </a:pPr>
            <a:r>
              <a:rPr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통일의지 계승</a:t>
            </a:r>
            <a:endParaRPr lang="en-US" altLang="ko-KR" sz="22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각 세대 간 통일 인식 및 의지 단절 예방</a:t>
            </a:r>
            <a:endParaRPr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신세대의 관심과 요구를 반영하는 친근한 통일교육과정 개발 </a:t>
            </a: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23423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18.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추진계획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0" y="198884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제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단계 </a:t>
            </a:r>
          </a:p>
          <a:p>
            <a:pPr algn="just">
              <a:lnSpc>
                <a:spcPct val="150000"/>
              </a:lnSpc>
            </a:pP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통일비전과 실천 </a:t>
            </a:r>
            <a:r>
              <a:rPr lang="ko-KR" altLang="en-US" sz="14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로드맵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초안 작성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핵심과제 선정과 연구  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기존연구 체계적 재 구성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■ 제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단계</a:t>
            </a:r>
          </a:p>
          <a:p>
            <a:pPr algn="just">
              <a:lnSpc>
                <a:spcPct val="150000"/>
              </a:lnSpc>
            </a:pP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통일 비전과 구체적 방안에 대한 공론화 과정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■ 제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단계</a:t>
            </a:r>
          </a:p>
          <a:p>
            <a:pPr algn="just">
              <a:lnSpc>
                <a:spcPct val="150000"/>
              </a:lnSpc>
            </a:pP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▶ 관계부처와 긴밀한 협조 하에 </a:t>
            </a:r>
            <a:r>
              <a:rPr lang="ko-KR" altLang="en-US" sz="14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모자패캐지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(1000days)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사업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DMZ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세계평화공원 건설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복합농촌단지 조성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나진</a:t>
            </a: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하산 프로젝트 등 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남북 간 인도적 지원과 주요 경협사업들이 통일을 앞당기며 </a:t>
            </a:r>
            <a:endParaRPr lang="en-US" altLang="ko-KR" sz="1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ko-KR" altLang="en-US" sz="1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실질적인 결실을 맺는 구체적인 방안 검토 및 추진</a:t>
            </a:r>
          </a:p>
        </p:txBody>
      </p:sp>
      <p:sp>
        <p:nvSpPr>
          <p:cNvPr id="8" name="AutoShape 69"/>
          <p:cNvSpPr>
            <a:spLocks noChangeArrowheads="1"/>
          </p:cNvSpPr>
          <p:nvPr/>
        </p:nvSpPr>
        <p:spPr bwMode="auto">
          <a:xfrm>
            <a:off x="323528" y="1268760"/>
            <a:ext cx="6696744" cy="720080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C000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  <a:tileRect/>
          </a:gradFill>
          <a:ln w="9525">
            <a:noFill/>
            <a:round/>
            <a:headEnd/>
            <a:tailEnd/>
          </a:ln>
          <a:effectLst>
            <a:outerShdw sx="1000" sy="1000" algn="ctr" rotWithShape="0">
              <a:srgbClr val="808080"/>
            </a:outerShdw>
          </a:effectLst>
        </p:spPr>
        <p:txBody>
          <a:bodyPr wrap="none" anchor="ctr"/>
          <a:lstStyle/>
          <a:p>
            <a:pPr algn="r"/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년까지 평화통일기반구축 </a:t>
            </a: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단계 계획</a:t>
            </a: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268710" y="570746"/>
            <a:ext cx="574344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01.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왜 지금 </a:t>
            </a:r>
            <a:r>
              <a:rPr lang="ko-KR" altLang="en-US" sz="3000" b="1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통준위인가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? - 1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3528" y="1638091"/>
            <a:ext cx="88204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▶ 과거 통일 준비의 문제점</a:t>
            </a:r>
          </a:p>
          <a:p>
            <a:pPr lvl="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-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수 많은 담론 불구 체계적 준비 미흡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</a:p>
          <a:p>
            <a:pPr lvl="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통일부 등록 단체 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300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개 이상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통일에 대한 인식 불일치  </a:t>
            </a:r>
            <a:endParaRPr kumimoji="1"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대북정책과 통일정책의 차이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</a:p>
          <a:p>
            <a:pPr lvl="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부정적 통일 인식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무관심</a:t>
            </a:r>
            <a:endParaRPr kumimoji="1"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남남 갈등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</a:t>
            </a: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사회적 갈등과 분열 심화</a:t>
            </a:r>
            <a:r>
              <a:rPr kumimoji="1"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endParaRPr kumimoji="1" lang="en-US" altLang="ko-KR" sz="24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0" y="1748423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튼튼한 안보를 바탕으로 </a:t>
            </a:r>
            <a:endParaRPr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남북 간 신뢰구축 및 </a:t>
            </a:r>
            <a:r>
              <a:rPr lang="ko-KR" altLang="en-US" sz="24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진정성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있는 </a:t>
            </a:r>
            <a:endParaRPr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대화협력 관계를 가동하여 </a:t>
            </a:r>
            <a:endParaRPr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분단 </a:t>
            </a: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주년인 </a:t>
            </a: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2015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년이 </a:t>
            </a:r>
            <a:endParaRPr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화해와 평화</a:t>
            </a: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그리고 통일을 향한 </a:t>
            </a:r>
            <a:endParaRPr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대장정의 원년으로 </a:t>
            </a:r>
            <a:endParaRPr lang="en-US" altLang="ko-KR" sz="24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기억될 수 있도록 하겠습니다</a:t>
            </a:r>
            <a:r>
              <a:rPr lang="en-US" altLang="ko-KR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.”</a:t>
            </a:r>
            <a:endParaRPr lang="en-US" altLang="ko-KR" sz="24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0" y="2567226"/>
            <a:ext cx="9144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5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감사합니다</a:t>
            </a:r>
            <a:r>
              <a:rPr lang="en-US" altLang="ko-KR" sz="5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endParaRPr lang="en-US" altLang="ko-KR" sz="5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268710" y="570746"/>
            <a:ext cx="53114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02.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왜 지금 </a:t>
            </a:r>
            <a:r>
              <a:rPr lang="ko-KR" altLang="en-US" sz="3000" b="1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통준위인가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? - 2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8710" y="1349333"/>
            <a:ext cx="887529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▶ 위원장의 통일 생각</a:t>
            </a:r>
            <a:endParaRPr kumimoji="1" lang="ko-KR" altLang="en-US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-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남북문제에의 깊은 관심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2002.5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 평양 방문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김정일 위원장과 회담</a:t>
            </a:r>
            <a:endParaRPr kumimoji="1"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- 4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 국정 기조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경제부흥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국민행복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문화융성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평화통일기반 구축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-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남북관계의 정체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남북협력기금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1991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 이후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5.7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조 집행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DJ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정부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년간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3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조 이상 집행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MB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정부는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5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 간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1,010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억 사용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- </a:t>
            </a:r>
            <a:r>
              <a:rPr kumimoji="1" lang="ko-KR" altLang="en-US" sz="20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북핵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문제 해결 지연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수년 후 </a:t>
            </a:r>
            <a:r>
              <a:rPr kumimoji="1" lang="ko-KR" altLang="en-US" sz="20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북핵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고도화 가능성 배제 못해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주변정세 변화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중국의 부상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한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·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중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북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·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중 관계의 변화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-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북한 내부 변화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시장 확산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(380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여 개의 장마당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쌀값은 핸드폰이 결정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정치와 사회 간의 힘의 균형 변화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북한 특색의 시장 사회주의 등장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?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- </a:t>
            </a:r>
            <a:r>
              <a:rPr kumimoji="1" lang="ko-KR" altLang="en-US" sz="20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선군과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시장의 기형적 공존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중국 개혁 개방정책의 교훈</a:t>
            </a:r>
            <a:endParaRPr kumimoji="1"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268710" y="476672"/>
            <a:ext cx="531140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3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03.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왜 지금 </a:t>
            </a:r>
            <a:r>
              <a:rPr lang="ko-KR" altLang="en-US" sz="3000" b="1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통준위인가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? – 3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8710" y="1758048"/>
            <a:ext cx="887529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2015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분단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70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주년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더 이상 통일 준비를 미룰 수는 없다</a:t>
            </a:r>
            <a:endParaRPr kumimoji="1"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작은 통일이 큰 통일을 만들어 낼 수 있다</a:t>
            </a:r>
            <a:endParaRPr kumimoji="1"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통일준비위원회를 가동함으로써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endParaRPr kumimoji="1"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“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통일의 국민적 공감대 형성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새로운 통일한국 미래를 열겠다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.”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“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통일은 분단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70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년의 비정상”극복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“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민족의 아픔을 치유하는 근원적 처방”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“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비용 아닌 기회</a:t>
            </a:r>
            <a:r>
              <a:rPr kumimoji="1"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; </a:t>
            </a: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선진국 대열 진입의 궁극적 해법”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  <a:endParaRPr lang="ko-KR" altLang="en-US" sz="20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268711" y="570746"/>
            <a:ext cx="574869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04.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통일준비위원회의 설립 경위 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51520" y="1289932"/>
            <a:ext cx="84200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▶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2013.11.18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대통령 국회시정연설 시“평화통일기반구축”천명 </a:t>
            </a:r>
            <a:endParaRPr kumimoji="1"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>
              <a:lnSpc>
                <a:spcPct val="200000"/>
              </a:lnSpc>
            </a:pP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▶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2014.01.06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대통령 신년기자회견 시“통일은 </a:t>
            </a:r>
            <a:r>
              <a:rPr kumimoji="1" lang="ko-KR" altLang="en-US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대박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”언명</a:t>
            </a:r>
            <a:endParaRPr kumimoji="1"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>
              <a:lnSpc>
                <a:spcPct val="200000"/>
              </a:lnSpc>
            </a:pP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▶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2014.02.25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대통령 경제혁신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3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개년 계획 담화 시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</a:t>
            </a:r>
          </a:p>
          <a:p>
            <a:pPr>
              <a:lnSpc>
                <a:spcPct val="200000"/>
              </a:lnSpc>
            </a:pP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                 “통일준비위원회”발족 발표</a:t>
            </a:r>
            <a:endParaRPr kumimoji="1"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>
              <a:lnSpc>
                <a:spcPct val="200000"/>
              </a:lnSpc>
            </a:pP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▶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2014.03.21“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통일준비위원회 설치 및 운영에 관한 규정”공포</a:t>
            </a:r>
            <a:r>
              <a:rPr kumimoji="1" lang="en-US" altLang="ko-KR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endParaRPr kumimoji="1"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>
              <a:lnSpc>
                <a:spcPct val="200000"/>
              </a:lnSpc>
            </a:pPr>
            <a:r>
              <a:rPr kumimoji="1" lang="en-US" altLang="ko-KR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▶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2014.03.28  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대통령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‘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한반도 평화통일 구상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’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연설 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</a:t>
            </a:r>
            <a:r>
              <a:rPr kumimoji="1" lang="ko-KR" altLang="en-US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드레스덴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  <a:p>
            <a:pPr>
              <a:lnSpc>
                <a:spcPct val="200000"/>
              </a:lnSpc>
            </a:pP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▶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2014.07.15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통일준비위원회 위원 명단 발표</a:t>
            </a:r>
            <a:endParaRPr kumimoji="1"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>
              <a:lnSpc>
                <a:spcPct val="200000"/>
              </a:lnSpc>
            </a:pP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▶ 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2014.08.07  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통일준비위원회 제</a:t>
            </a:r>
            <a:r>
              <a:rPr kumimoji="1"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1</a:t>
            </a: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차 전체회의 개최       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25000">
                <a:schemeClr val="bg1"/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1"/>
            <a:tileRect/>
          </a:gradFill>
        </p:spPr>
      </p:pic>
      <p:cxnSp>
        <p:nvCxnSpPr>
          <p:cNvPr id="3" name="직선 연결선 2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  <p:sp>
        <p:nvSpPr>
          <p:cNvPr id="11" name="AutoShape 40"/>
          <p:cNvSpPr>
            <a:spLocks noChangeArrowheads="1"/>
          </p:cNvSpPr>
          <p:nvPr/>
        </p:nvSpPr>
        <p:spPr bwMode="auto">
          <a:xfrm>
            <a:off x="6278015" y="2924944"/>
            <a:ext cx="449034" cy="1676073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AutoShape 40"/>
          <p:cNvSpPr>
            <a:spLocks noChangeArrowheads="1"/>
          </p:cNvSpPr>
          <p:nvPr/>
        </p:nvSpPr>
        <p:spPr bwMode="auto">
          <a:xfrm>
            <a:off x="6998095" y="2924944"/>
            <a:ext cx="449034" cy="1676073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7846" y="2907958"/>
            <a:ext cx="37702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시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민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자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문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endParaRPr lang="ko-KR" altLang="en-US" sz="15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6519" y="2907958"/>
            <a:ext cx="377026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교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육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자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문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endParaRPr lang="ko-KR" altLang="en-US" sz="15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5" name="AutoShape 40"/>
          <p:cNvSpPr>
            <a:spLocks noChangeArrowheads="1"/>
          </p:cNvSpPr>
          <p:nvPr/>
        </p:nvSpPr>
        <p:spPr bwMode="auto">
          <a:xfrm>
            <a:off x="7646167" y="2924944"/>
            <a:ext cx="449034" cy="1676073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95998" y="2907958"/>
            <a:ext cx="37702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언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론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자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문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endParaRPr lang="ko-KR" altLang="en-US" sz="15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AutoShape 40"/>
          <p:cNvSpPr>
            <a:spLocks noChangeArrowheads="1"/>
          </p:cNvSpPr>
          <p:nvPr/>
        </p:nvSpPr>
        <p:spPr bwMode="auto">
          <a:xfrm>
            <a:off x="8349261" y="2924944"/>
            <a:ext cx="449034" cy="1676073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99093" y="2907958"/>
            <a:ext cx="37702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특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보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단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23" name="직선 연결선 22"/>
          <p:cNvCxnSpPr/>
          <p:nvPr/>
        </p:nvCxnSpPr>
        <p:spPr>
          <a:xfrm>
            <a:off x="395536" y="2584793"/>
            <a:ext cx="8208912" cy="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6494039" y="2564904"/>
            <a:ext cx="0" cy="36004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7214119" y="2564904"/>
            <a:ext cx="0" cy="36004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7862191" y="2564904"/>
            <a:ext cx="0" cy="36004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8604448" y="2584793"/>
            <a:ext cx="0" cy="36004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utoShape 40"/>
          <p:cNvSpPr>
            <a:spLocks noChangeArrowheads="1"/>
          </p:cNvSpPr>
          <p:nvPr/>
        </p:nvSpPr>
        <p:spPr bwMode="auto">
          <a:xfrm rot="16200000">
            <a:off x="4009765" y="2239126"/>
            <a:ext cx="576063" cy="2232248"/>
          </a:xfrm>
          <a:prstGeom prst="roundRect">
            <a:avLst>
              <a:gd name="adj" fmla="val 10699"/>
            </a:avLst>
          </a:prstGeom>
          <a:gradFill flip="none" rotWithShape="1">
            <a:gsLst>
              <a:gs pos="9000">
                <a:schemeClr val="bg1"/>
              </a:gs>
              <a:gs pos="9000">
                <a:srgbClr val="FCEE88">
                  <a:shade val="67500"/>
                  <a:satMod val="115000"/>
                </a:srgbClr>
              </a:gs>
              <a:gs pos="100000">
                <a:srgbClr val="FCEE88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dist"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47979" y="3139226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부위원장</a:t>
            </a:r>
            <a:endParaRPr lang="ko-KR" altLang="en-US" spc="3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6" name="AutoShape 40"/>
          <p:cNvSpPr>
            <a:spLocks noChangeArrowheads="1"/>
          </p:cNvSpPr>
          <p:nvPr/>
        </p:nvSpPr>
        <p:spPr bwMode="auto">
          <a:xfrm rot="16200000">
            <a:off x="3929262" y="576189"/>
            <a:ext cx="665059" cy="2736306"/>
          </a:xfrm>
          <a:prstGeom prst="roundRect">
            <a:avLst>
              <a:gd name="adj" fmla="val 10699"/>
            </a:avLst>
          </a:prstGeom>
          <a:gradFill flip="none" rotWithShape="1">
            <a:gsLst>
              <a:gs pos="9000">
                <a:srgbClr val="E5BA01"/>
              </a:gs>
              <a:gs pos="9000">
                <a:srgbClr val="FCEE88">
                  <a:shade val="67500"/>
                  <a:satMod val="115000"/>
                </a:srgbClr>
              </a:gs>
              <a:gs pos="100000">
                <a:srgbClr val="FCEE88">
                  <a:shade val="100000"/>
                  <a:satMod val="115000"/>
                </a:srgbClr>
              </a:gs>
            </a:gsLst>
            <a:lin ang="0" scaled="0"/>
            <a:tileRect/>
          </a:gradFill>
          <a:ln w="1905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dist"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1035" y="1593667"/>
            <a:ext cx="13388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200" spc="8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대통령</a:t>
            </a:r>
            <a:endParaRPr lang="ko-KR" altLang="en-US" sz="2200" spc="8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71035" y="1953707"/>
            <a:ext cx="129614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500" spc="7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500" spc="7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위원장</a:t>
            </a:r>
            <a:r>
              <a:rPr lang="en-US" altLang="ko-KR" sz="1500" spc="7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500" spc="7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9" name="AutoShape 40"/>
          <p:cNvSpPr>
            <a:spLocks noChangeArrowheads="1"/>
          </p:cNvSpPr>
          <p:nvPr/>
        </p:nvSpPr>
        <p:spPr bwMode="auto">
          <a:xfrm rot="16200000">
            <a:off x="4020853" y="3457363"/>
            <a:ext cx="504055" cy="1850031"/>
          </a:xfrm>
          <a:prstGeom prst="roundRect">
            <a:avLst>
              <a:gd name="adj" fmla="val 10699"/>
            </a:avLst>
          </a:prstGeom>
          <a:gradFill>
            <a:gsLst>
              <a:gs pos="53000">
                <a:srgbClr val="B25BC1">
                  <a:alpha val="64000"/>
                </a:srgb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800000" scaled="0"/>
          </a:gradFill>
          <a:ln w="1905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dist"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38518" y="4221088"/>
            <a:ext cx="162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pc="3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기획운영단</a:t>
            </a:r>
            <a:endParaRPr lang="ko-KR" altLang="en-US" spc="3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41" name="직선 연결선 40"/>
          <p:cNvCxnSpPr/>
          <p:nvPr/>
        </p:nvCxnSpPr>
        <p:spPr>
          <a:xfrm>
            <a:off x="4189783" y="2313747"/>
            <a:ext cx="0" cy="755213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4189783" y="3643282"/>
            <a:ext cx="0" cy="468923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4189783" y="4634407"/>
            <a:ext cx="0" cy="324907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525487" y="4959314"/>
            <a:ext cx="6336704" cy="0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utoShape 40"/>
          <p:cNvSpPr>
            <a:spLocks noChangeArrowheads="1"/>
          </p:cNvSpPr>
          <p:nvPr/>
        </p:nvSpPr>
        <p:spPr bwMode="auto">
          <a:xfrm rot="16200000">
            <a:off x="1129444" y="4849557"/>
            <a:ext cx="936105" cy="1872210"/>
          </a:xfrm>
          <a:prstGeom prst="roundRect">
            <a:avLst>
              <a:gd name="adj" fmla="val 10699"/>
            </a:avLst>
          </a:prstGeom>
          <a:gradFill flip="none" rotWithShape="1">
            <a:gsLst>
              <a:gs pos="1200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2400000" scaled="0"/>
            <a:tileRect r="-100000" b="-100000"/>
          </a:gradFill>
          <a:ln w="1905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dist"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49423" y="534592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외교안보</a:t>
            </a:r>
            <a:endParaRPr lang="en-US" altLang="ko-KR" spc="3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분과위</a:t>
            </a:r>
            <a:endParaRPr lang="ko-KR" altLang="en-US" spc="3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49423" y="5949280"/>
            <a:ext cx="1321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전문위원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6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9" name="AutoShape 40"/>
          <p:cNvSpPr>
            <a:spLocks noChangeArrowheads="1"/>
          </p:cNvSpPr>
          <p:nvPr/>
        </p:nvSpPr>
        <p:spPr bwMode="auto">
          <a:xfrm rot="16200000">
            <a:off x="3217673" y="4851302"/>
            <a:ext cx="936105" cy="1872210"/>
          </a:xfrm>
          <a:prstGeom prst="roundRect">
            <a:avLst>
              <a:gd name="adj" fmla="val 10699"/>
            </a:avLst>
          </a:prstGeom>
          <a:gradFill flip="none" rotWithShape="1">
            <a:gsLst>
              <a:gs pos="1200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2400000" scaled="0"/>
            <a:tileRect r="-100000" b="-100000"/>
          </a:gradFill>
          <a:ln w="1905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dist"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59832" y="5373216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경제</a:t>
            </a:r>
            <a:endParaRPr lang="en-US" altLang="ko-KR" spc="3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분과위</a:t>
            </a:r>
            <a:endParaRPr lang="ko-KR" altLang="en-US" spc="3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2" name="AutoShape 40"/>
          <p:cNvSpPr>
            <a:spLocks noChangeArrowheads="1"/>
          </p:cNvSpPr>
          <p:nvPr/>
        </p:nvSpPr>
        <p:spPr bwMode="auto">
          <a:xfrm rot="16200000">
            <a:off x="5305905" y="4851302"/>
            <a:ext cx="936105" cy="1872210"/>
          </a:xfrm>
          <a:prstGeom prst="roundRect">
            <a:avLst>
              <a:gd name="adj" fmla="val 10699"/>
            </a:avLst>
          </a:prstGeom>
          <a:gradFill flip="none" rotWithShape="1">
            <a:gsLst>
              <a:gs pos="1200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2400000" scaled="0"/>
            <a:tileRect r="-100000" b="-100000"/>
          </a:gradFill>
          <a:ln w="1905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dist"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25885" y="5345923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사회문화분과위</a:t>
            </a:r>
            <a:endParaRPr lang="ko-KR" altLang="en-US" spc="3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5" name="AutoShape 40"/>
          <p:cNvSpPr>
            <a:spLocks noChangeArrowheads="1"/>
          </p:cNvSpPr>
          <p:nvPr/>
        </p:nvSpPr>
        <p:spPr bwMode="auto">
          <a:xfrm rot="16200000">
            <a:off x="7394137" y="4851302"/>
            <a:ext cx="936105" cy="1872210"/>
          </a:xfrm>
          <a:prstGeom prst="roundRect">
            <a:avLst>
              <a:gd name="adj" fmla="val 10699"/>
            </a:avLst>
          </a:prstGeom>
          <a:gradFill flip="none" rotWithShape="1">
            <a:gsLst>
              <a:gs pos="1200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2400000" scaled="0"/>
            <a:tileRect r="-100000" b="-100000"/>
          </a:gradFill>
          <a:ln w="19050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 algn="dist"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998095" y="5393105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정치</a:t>
            </a:r>
            <a:r>
              <a:rPr lang="en-US" altLang="ko-KR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법제도</a:t>
            </a:r>
            <a:endParaRPr lang="en-US" altLang="ko-KR" spc="3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/>
            <a:r>
              <a:rPr lang="ko-KR" altLang="en-US" spc="3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분과위</a:t>
            </a:r>
            <a:endParaRPr lang="ko-KR" altLang="en-US" spc="3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525487" y="4959314"/>
            <a:ext cx="0" cy="360040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3685727" y="4959314"/>
            <a:ext cx="0" cy="360040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5773959" y="4959314"/>
            <a:ext cx="0" cy="360040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7862191" y="4959314"/>
            <a:ext cx="0" cy="360040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직사각형 71"/>
          <p:cNvSpPr/>
          <p:nvPr/>
        </p:nvSpPr>
        <p:spPr>
          <a:xfrm>
            <a:off x="251520" y="1340768"/>
            <a:ext cx="140775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■ </a:t>
            </a:r>
            <a:r>
              <a:rPr kumimoji="1"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조직도</a:t>
            </a:r>
            <a:endParaRPr lang="ko-KR" altLang="en-US" sz="2200" dirty="0"/>
          </a:p>
        </p:txBody>
      </p:sp>
      <p:sp>
        <p:nvSpPr>
          <p:cNvPr id="74" name="직사각형 73"/>
          <p:cNvSpPr/>
          <p:nvPr/>
        </p:nvSpPr>
        <p:spPr>
          <a:xfrm>
            <a:off x="268711" y="570746"/>
            <a:ext cx="473879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05.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통일준비위원회의 조직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5" name="AutoShape 40"/>
          <p:cNvSpPr>
            <a:spLocks noChangeArrowheads="1"/>
          </p:cNvSpPr>
          <p:nvPr/>
        </p:nvSpPr>
        <p:spPr bwMode="auto">
          <a:xfrm>
            <a:off x="162526" y="2944833"/>
            <a:ext cx="449034" cy="1676073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9" name="AutoShape 40"/>
          <p:cNvSpPr>
            <a:spLocks noChangeArrowheads="1"/>
          </p:cNvSpPr>
          <p:nvPr/>
        </p:nvSpPr>
        <p:spPr bwMode="auto">
          <a:xfrm>
            <a:off x="882606" y="2944833"/>
            <a:ext cx="449034" cy="1676073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2357" y="2927847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정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부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위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911030" y="2927847"/>
            <a:ext cx="37702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회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협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의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체</a:t>
            </a:r>
            <a:endParaRPr lang="ko-KR" altLang="en-US" sz="15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3" name="AutoShape 40"/>
          <p:cNvSpPr>
            <a:spLocks noChangeArrowheads="1"/>
          </p:cNvSpPr>
          <p:nvPr/>
        </p:nvSpPr>
        <p:spPr bwMode="auto">
          <a:xfrm>
            <a:off x="1530678" y="2944833"/>
            <a:ext cx="449034" cy="1676073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580509" y="2927847"/>
            <a:ext cx="3770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책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연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구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기</a:t>
            </a:r>
            <a:endParaRPr lang="en-US" altLang="ko-KR" sz="15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5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관</a:t>
            </a:r>
            <a:endParaRPr lang="ko-KR" altLang="en-US" sz="15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79" name="직선 연결선 78"/>
          <p:cNvCxnSpPr/>
          <p:nvPr/>
        </p:nvCxnSpPr>
        <p:spPr>
          <a:xfrm>
            <a:off x="395536" y="2584793"/>
            <a:ext cx="0" cy="36004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직선 연결선 79"/>
          <p:cNvCxnSpPr/>
          <p:nvPr/>
        </p:nvCxnSpPr>
        <p:spPr>
          <a:xfrm>
            <a:off x="1115616" y="2584793"/>
            <a:ext cx="0" cy="36004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>
            <a:off x="1763688" y="2584793"/>
            <a:ext cx="0" cy="36004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utoShape 40"/>
          <p:cNvSpPr>
            <a:spLocks noChangeArrowheads="1"/>
          </p:cNvSpPr>
          <p:nvPr/>
        </p:nvSpPr>
        <p:spPr bwMode="auto">
          <a:xfrm rot="5400000">
            <a:off x="2591780" y="4185084"/>
            <a:ext cx="360040" cy="1008112"/>
          </a:xfrm>
          <a:prstGeom prst="roundRect">
            <a:avLst>
              <a:gd name="adj" fmla="val 10699"/>
            </a:avLst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flatTx/>
          </a:bodyPr>
          <a:lstStyle/>
          <a:p>
            <a:pPr>
              <a:lnSpc>
                <a:spcPct val="120000"/>
              </a:lnSpc>
            </a:pPr>
            <a:endParaRPr lang="en-US" altLang="ko-KR" sz="1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2195736" y="4561383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ko-KR" altLang="en-US" sz="1400" spc="-15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사무국</a:t>
            </a:r>
            <a:endParaRPr lang="ko-KR" altLang="en-US" sz="1400" spc="-15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90" name="직선 연결선 89"/>
          <p:cNvCxnSpPr/>
          <p:nvPr/>
        </p:nvCxnSpPr>
        <p:spPr>
          <a:xfrm>
            <a:off x="2843808" y="4437112"/>
            <a:ext cx="0" cy="72008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직선 연결선 91"/>
          <p:cNvCxnSpPr/>
          <p:nvPr/>
        </p:nvCxnSpPr>
        <p:spPr>
          <a:xfrm>
            <a:off x="2843808" y="4365104"/>
            <a:ext cx="495672" cy="0"/>
          </a:xfrm>
          <a:prstGeom prst="line">
            <a:avLst/>
          </a:prstGeom>
          <a:ln w="254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/>
          <p:cNvCxnSpPr/>
          <p:nvPr/>
        </p:nvCxnSpPr>
        <p:spPr>
          <a:xfrm>
            <a:off x="4189783" y="2276872"/>
            <a:ext cx="0" cy="755213"/>
          </a:xfrm>
          <a:prstGeom prst="line">
            <a:avLst/>
          </a:prstGeom>
          <a:ln w="1905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3181672" y="5949280"/>
            <a:ext cx="1192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전문위원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6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197896" y="5949280"/>
            <a:ext cx="1218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전문위원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6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240011" y="5949280"/>
            <a:ext cx="13104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전문위원</a:t>
            </a:r>
            <a:r>
              <a:rPr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16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직사각형 4"/>
          <p:cNvSpPr/>
          <p:nvPr/>
        </p:nvSpPr>
        <p:spPr>
          <a:xfrm>
            <a:off x="268711" y="570746"/>
            <a:ext cx="47387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06.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통일준비위원회의 임무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1520" y="1265482"/>
            <a:ext cx="871296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■</a:t>
            </a:r>
            <a:r>
              <a:rPr kumimoji="1" lang="ko-KR" altLang="en-US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통일에 대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한 국민적 공감대 확산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■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 추진의 구체적 방향 제시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,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■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통일의 체계적 준비</a:t>
            </a:r>
            <a:r>
              <a:rPr kumimoji="1" lang="ko-KR" altLang="en-US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   </a:t>
            </a:r>
            <a:endParaRPr kumimoji="1" lang="en-US" altLang="ko-KR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altLang="ko-KR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600" dirty="0" smtClean="0">
                <a:solidFill>
                  <a:srgbClr val="002060"/>
                </a:solidFill>
                <a:ea typeface="HY헤드라인M" pitchFamily="18" charset="-127"/>
                <a:cs typeface="굴림" pitchFamily="50" charset="-127"/>
              </a:rPr>
              <a:t> “</a:t>
            </a:r>
            <a:r>
              <a:rPr kumimoji="1" lang="ko-KR" altLang="en-US" sz="1600" dirty="0" smtClean="0">
                <a:solidFill>
                  <a:srgbClr val="002060"/>
                </a:solidFill>
                <a:ea typeface="HY헤드라인M" pitchFamily="18" charset="-127"/>
                <a:cs typeface="굴림" pitchFamily="50" charset="-127"/>
              </a:rPr>
              <a:t>아무도 가보지 않은 </a:t>
            </a:r>
            <a:r>
              <a:rPr kumimoji="1" lang="ko-KR" altLang="en-US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HY헤드라인M" pitchFamily="18" charset="-127"/>
                <a:cs typeface="굴림" pitchFamily="50" charset="-127"/>
              </a:rPr>
              <a:t>두렵고 위험한 통일의 </a:t>
            </a:r>
            <a:r>
              <a:rPr kumimoji="1" lang="ko-KR" altLang="en-US" sz="1600" dirty="0" smtClean="0">
                <a:solidFill>
                  <a:srgbClr val="002060"/>
                </a:solidFill>
                <a:ea typeface="HY헤드라인M" pitchFamily="18" charset="-127"/>
                <a:cs typeface="굴림" pitchFamily="50" charset="-127"/>
              </a:rPr>
              <a:t>여정에서</a:t>
            </a:r>
            <a:r>
              <a:rPr kumimoji="1" lang="ko-KR" altLang="en-US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HY헤드라인M" pitchFamily="18" charset="-127"/>
                <a:cs typeface="굴림" pitchFamily="50" charset="-127"/>
              </a:rPr>
              <a:t> </a:t>
            </a:r>
            <a:r>
              <a:rPr kumimoji="1" lang="en-US" altLang="ko-KR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HY헤드라인M" pitchFamily="18" charset="-127"/>
                <a:cs typeface="굴림" pitchFamily="50" charset="-127"/>
              </a:rPr>
              <a:t>Smart Navigation</a:t>
            </a:r>
            <a:r>
              <a:rPr kumimoji="1" lang="en-US" altLang="ko-KR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HY헤드라인M" pitchFamily="18" charset="-127"/>
                <a:cs typeface="굴림" pitchFamily="50" charset="-127"/>
              </a:rPr>
              <a:t>”</a:t>
            </a:r>
          </a:p>
          <a:p>
            <a:pPr marL="0" marR="0" lvl="0" indent="0" algn="just" defTabSz="914400" rtl="0" eaLnBrk="1" fontAlgn="base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4605996"/>
              </p:ext>
            </p:extLst>
          </p:nvPr>
        </p:nvGraphicFramePr>
        <p:xfrm>
          <a:off x="467544" y="4365104"/>
          <a:ext cx="7848872" cy="2115616"/>
        </p:xfrm>
        <a:graphic>
          <a:graphicData uri="http://schemas.openxmlformats.org/drawingml/2006/table">
            <a:tbl>
              <a:tblPr/>
              <a:tblGrid>
                <a:gridCol w="7848872"/>
              </a:tblGrid>
              <a:tr h="21156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통일준비위원회의 </a:t>
                      </a:r>
                      <a:r>
                        <a:rPr lang="ko-KR" altLang="en-US" sz="1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설치 및 운영에 관한 </a:t>
                      </a:r>
                      <a:r>
                        <a:rPr lang="ko-KR" altLang="en-US" sz="14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규정</a:t>
                      </a:r>
                      <a:endParaRPr lang="en-US" altLang="ko-KR" sz="1400" b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44450" marR="6350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lang="en-US" altLang="ko-KR" sz="14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4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조</a:t>
                      </a:r>
                      <a:r>
                        <a:rPr lang="en-US" altLang="ko-KR" sz="14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4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목적</a:t>
                      </a:r>
                      <a:r>
                        <a:rPr lang="en-US" altLang="ko-KR" sz="14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400" b="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한반도 평화통일에 대한 국민적 공감대를 확산하고</a:t>
                      </a:r>
                      <a:r>
                        <a:rPr lang="en-US" altLang="ko-KR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통일 추진의 구체적 방향을 </a:t>
                      </a:r>
                      <a:endParaRPr lang="en-US" altLang="ko-KR" sz="1400" b="0" i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44450" marR="6350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제시하며</a:t>
                      </a:r>
                      <a:r>
                        <a:rPr lang="en-US" altLang="ko-KR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lang="ko-KR" altLang="en-US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민</a:t>
                      </a:r>
                      <a:r>
                        <a:rPr lang="en-US" altLang="ko-KR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‧</a:t>
                      </a:r>
                      <a:r>
                        <a:rPr lang="ko-KR" altLang="en-US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관 협력을 통하여 </a:t>
                      </a:r>
                      <a:r>
                        <a:rPr lang="ko-KR" altLang="en-US" sz="1400" b="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한반도 </a:t>
                      </a:r>
                      <a:r>
                        <a:rPr lang="ko-KR" altLang="en-US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통일을 체계적으로 준비하기 위하여 대통령 소속으로 </a:t>
                      </a:r>
                      <a:endParaRPr lang="en-US" altLang="ko-KR" sz="1400" b="0" i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44450" marR="6350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0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통일준비위원회를 </a:t>
                      </a:r>
                      <a:r>
                        <a:rPr lang="ko-KR" altLang="en-US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둔다</a:t>
                      </a:r>
                      <a:r>
                        <a:rPr lang="en-US" altLang="ko-KR" sz="1400" b="0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. </a:t>
                      </a:r>
                      <a:endParaRPr lang="en-US" altLang="ko-KR" sz="1400" b="0" i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44450" marR="6350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b="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39552" y="2420888"/>
            <a:ext cx="7920880" cy="452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</a:t>
            </a:r>
            <a:endParaRPr lang="ko-KR" altLang="en-US" sz="1400" dirty="0"/>
          </a:p>
        </p:txBody>
      </p:sp>
      <p:sp>
        <p:nvSpPr>
          <p:cNvPr id="11" name="직사각형 10"/>
          <p:cNvSpPr/>
          <p:nvPr/>
        </p:nvSpPr>
        <p:spPr>
          <a:xfrm>
            <a:off x="323528" y="3244334"/>
            <a:ext cx="59806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ko-KR" sz="1600" dirty="0" smtClean="0">
                <a:solidFill>
                  <a:srgbClr val="002060"/>
                </a:solidFill>
                <a:ea typeface="HY헤드라인M" pitchFamily="18" charset="-127"/>
                <a:cs typeface="굴림" pitchFamily="50" charset="-127"/>
              </a:rPr>
              <a:t>“</a:t>
            </a:r>
            <a:r>
              <a:rPr kumimoji="1" lang="ko-KR" altLang="en-US" sz="1600" dirty="0" smtClean="0">
                <a:solidFill>
                  <a:srgbClr val="002060"/>
                </a:solidFill>
                <a:ea typeface="HY헤드라인M" pitchFamily="18" charset="-127"/>
                <a:cs typeface="굴림" pitchFamily="50" charset="-127"/>
              </a:rPr>
              <a:t>행복한 통일</a:t>
            </a:r>
            <a:r>
              <a:rPr kumimoji="1" lang="en-US" altLang="ko-KR" sz="1600" dirty="0" smtClean="0">
                <a:solidFill>
                  <a:srgbClr val="002060"/>
                </a:solidFill>
                <a:ea typeface="HY헤드라인M" pitchFamily="18" charset="-127"/>
                <a:cs typeface="굴림" pitchFamily="50" charset="-127"/>
              </a:rPr>
              <a:t>, </a:t>
            </a:r>
            <a:r>
              <a:rPr kumimoji="1" lang="ko-KR" altLang="en-US" sz="1600" dirty="0" smtClean="0">
                <a:solidFill>
                  <a:srgbClr val="002060"/>
                </a:solidFill>
                <a:ea typeface="HY헤드라인M" pitchFamily="18" charset="-127"/>
                <a:cs typeface="굴림" pitchFamily="50" charset="-127"/>
              </a:rPr>
              <a:t>축복받는 통일”</a:t>
            </a:r>
            <a:endParaRPr lang="ko-KR" altLang="en-US" sz="1600" dirty="0"/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3" name="직선 연결선 2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/>
          <p:cNvSpPr/>
          <p:nvPr/>
        </p:nvSpPr>
        <p:spPr>
          <a:xfrm>
            <a:off x="268711" y="570746"/>
            <a:ext cx="473879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07.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통일준비위원회의 목표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07504" y="1568848"/>
            <a:ext cx="9144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22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kumimoji="1" lang="ko-KR" altLang="ko-KR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kumimoji="1" lang="ko-KR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한반도 통일의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청사진</a:t>
            </a:r>
            <a:r>
              <a:rPr kumimoji="1" lang="en-US" altLang="ko-KR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kumimoji="1" lang="ko-KR" altLang="en-US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설정</a:t>
            </a:r>
            <a:endParaRPr kumimoji="1" lang="en-US" altLang="ko-KR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</a:t>
            </a:r>
            <a:r>
              <a:rPr kumimoji="1" lang="ko-KR" altLang="en-US" sz="16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단순한“분단 극복과 물리적 통합을 넘어 한반도 미래에 대한 비전의 설계”필요 </a:t>
            </a:r>
            <a:endParaRPr kumimoji="1" lang="en-US" altLang="ko-KR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“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한반도의 진정한 평화와 대한민국의 </a:t>
            </a:r>
            <a:r>
              <a:rPr kumimoji="1" lang="ko-KR" altLang="en-US" sz="1600" dirty="0" err="1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대도약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”견인할 철학과 전략</a:t>
            </a:r>
            <a:endParaRPr kumimoji="1"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kumimoji="1" lang="ko-KR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범국민적 합의에 기초한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“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통일헌장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”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및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“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방안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”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제정 검토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확고한 통일의지를 대내외에 천명하고 공감대 형성을 통해 국민적 통일역량 결집 </a:t>
            </a:r>
            <a:endParaRPr kumimoji="1"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통일을 추진하는 길잡이</a:t>
            </a:r>
            <a:endParaRPr kumimoji="1"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민족공동체 통일방안은 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25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년 전에 제정</a:t>
            </a:r>
            <a:endParaRPr kumimoji="1"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그간의 국내외 정세 변화를 고려한 새 통일방안 필요</a:t>
            </a:r>
            <a:endParaRPr kumimoji="1"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16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 </a:t>
            </a: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</a:t>
            </a:r>
            <a:r>
              <a:rPr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</a:t>
            </a:r>
            <a:r>
              <a:rPr kumimoji="1" lang="ko-KR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분야별 중장기 과제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road map</a:t>
            </a:r>
            <a:r>
              <a:rPr kumimoji="1" lang="ko-KR" altLang="en-US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과</a:t>
            </a:r>
            <a:r>
              <a:rPr kumimoji="1" lang="en-US" altLang="ko-KR" sz="16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action program</a:t>
            </a:r>
          </a:p>
          <a:p>
            <a:pPr marL="342900" lvl="0" indent="-34290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ko-KR" altLang="en-US" sz="160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en-US" sz="14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             </a:t>
            </a:r>
            <a:endParaRPr kumimoji="1"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200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  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5" name="직선 연결선 4"/>
          <p:cNvCxnSpPr/>
          <p:nvPr/>
        </p:nvCxnSpPr>
        <p:spPr>
          <a:xfrm>
            <a:off x="251520" y="1124744"/>
            <a:ext cx="8640960" cy="0"/>
          </a:xfrm>
          <a:prstGeom prst="line">
            <a:avLst/>
          </a:prstGeom>
          <a:ln w="38100" cmpd="sng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68711" y="570746"/>
            <a:ext cx="40446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08. </a:t>
            </a:r>
            <a:r>
              <a:rPr lang="ko-KR" altLang="en-US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청사진의 기조 </a:t>
            </a:r>
            <a:r>
              <a:rPr lang="en-US" altLang="ko-KR" sz="3000" b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- 1 </a:t>
            </a:r>
            <a:endParaRPr lang="ko-KR" altLang="en-US" sz="3000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6512" y="1412776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■ 헌법적 가치의 구현</a:t>
            </a:r>
          </a:p>
          <a:p>
            <a:pPr algn="just">
              <a:lnSpc>
                <a:spcPct val="150000"/>
              </a:lnSpc>
            </a:pPr>
            <a:r>
              <a:rPr lang="ko-KR" altLang="en-US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▶ 헌법 규정         </a:t>
            </a: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전문  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조국의 민주개혁과 평화적 통일의 사명”</a:t>
            </a:r>
          </a:p>
          <a:p>
            <a:pPr algn="just">
              <a:lnSpc>
                <a:spcPct val="150000"/>
              </a:lnSpc>
            </a:pP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	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▪ 제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조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대한민국은 통일을 지향하며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자유민주적 기본질서에 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dirty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             </a:t>
            </a:r>
            <a:r>
              <a:rPr lang="ko-KR" altLang="en-US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입각한 평화적 통일 정책을 수립하고 이를 추진”</a:t>
            </a:r>
            <a:endParaRPr lang="en-US" altLang="ko-KR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000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통일은 자유</a:t>
            </a:r>
            <a:r>
              <a:rPr lang="en-US" altLang="ko-KR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인권</a:t>
            </a:r>
            <a:r>
              <a:rPr lang="en-US" altLang="ko-KR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시장</a:t>
            </a:r>
            <a:r>
              <a:rPr lang="en-US" altLang="ko-KR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복지</a:t>
            </a:r>
            <a:r>
              <a:rPr lang="en-US" altLang="ko-KR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민주주의 등 인류보편적 가치가 구현되어 </a:t>
            </a:r>
            <a:endParaRPr lang="en-US" altLang="ko-KR" sz="1600" i="1" dirty="0" smtClean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ko-KR" altLang="en-US" sz="1600" i="1" dirty="0" smtClean="0">
                <a:solidFill>
                  <a:srgbClr val="002060"/>
                </a:solidFill>
                <a:latin typeface="HY헤드라인M" pitchFamily="18" charset="-127"/>
                <a:ea typeface="HY헤드라인M" pitchFamily="18" charset="-127"/>
              </a:rPr>
              <a:t>한반도 주민의 행복한 삶이 보장되는 길</a:t>
            </a:r>
            <a:endParaRPr lang="ko-KR" altLang="en-US" sz="1600" i="1" dirty="0">
              <a:solidFill>
                <a:srgbClr val="00206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 bwMode="auto">
          <a:xfrm>
            <a:off x="7092280" y="6480720"/>
            <a:ext cx="2051720" cy="33265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4306" tIns="52153" rIns="104306" bIns="52153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3BD703-2E12-431E-B79E-3C183E7E9AA1}" type="slidenum">
              <a:rPr kumimoji="1" lang="en-US" altLang="ko-KR" sz="2000" b="0" i="0" u="none" strike="noStrike" kern="1200" cap="none" spc="0" normalizeH="0" baseline="0" noProof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굴림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ko-KR" sz="2000" b="0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굴림" charset="-127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604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1234</Words>
  <Application>Microsoft Office PowerPoint</Application>
  <PresentationFormat>화면 슬라이드 쇼(4:3)</PresentationFormat>
  <Paragraphs>266</Paragraphs>
  <Slides>21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Heeyun Regina Jeong</dc:creator>
  <cp:lastModifiedBy>owner</cp:lastModifiedBy>
  <cp:revision>143</cp:revision>
  <dcterms:created xsi:type="dcterms:W3CDTF">2013-11-20T14:03:29Z</dcterms:created>
  <dcterms:modified xsi:type="dcterms:W3CDTF">2014-09-01T01:44:26Z</dcterms:modified>
</cp:coreProperties>
</file>